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61" r:id="rId3"/>
    <p:sldId id="262" r:id="rId4"/>
    <p:sldId id="263" r:id="rId5"/>
    <p:sldId id="257" r:id="rId6"/>
    <p:sldId id="258" r:id="rId7"/>
    <p:sldId id="259" r:id="rId8"/>
    <p:sldId id="260"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A247B0-3CFB-4F93-AE57-C8D1CF23E780}" type="datetimeFigureOut">
              <a:rPr lang="en-US" smtClean="0"/>
              <a:t>7/13/2017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22F29D-D25F-4FD8-9271-C3494DCFC8F6}" type="slidenum">
              <a:rPr lang="en-US" smtClean="0"/>
              <a:t>‹#›</a:t>
            </a:fld>
            <a:endParaRPr lang="en-US"/>
          </a:p>
        </p:txBody>
      </p:sp>
    </p:spTree>
    <p:extLst>
      <p:ext uri="{BB962C8B-B14F-4D97-AF65-F5344CB8AC3E}">
        <p14:creationId xmlns:p14="http://schemas.microsoft.com/office/powerpoint/2010/main" val="1696591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8A0D57E-10F9-4BC3-9B8A-5F6585B393B1}" type="datetimeFigureOut">
              <a:rPr lang="en-US" smtClean="0"/>
              <a:pPr/>
              <a:t>7/13/2017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ACF7AC9-6FED-410A-9B0C-1E564E7A07B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8A0D57E-10F9-4BC3-9B8A-5F6585B393B1}" type="datetimeFigureOut">
              <a:rPr lang="en-US" smtClean="0"/>
              <a:pPr/>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F7AC9-6FED-410A-9B0C-1E564E7A07B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8A0D57E-10F9-4BC3-9B8A-5F6585B393B1}" type="datetimeFigureOut">
              <a:rPr lang="en-US" smtClean="0"/>
              <a:pPr/>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F7AC9-6FED-410A-9B0C-1E564E7A07B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8A0D57E-10F9-4BC3-9B8A-5F6585B393B1}" type="datetimeFigureOut">
              <a:rPr lang="en-US" smtClean="0"/>
              <a:pPr/>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F7AC9-6FED-410A-9B0C-1E564E7A07B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8A0D57E-10F9-4BC3-9B8A-5F6585B393B1}" type="datetimeFigureOut">
              <a:rPr lang="en-US" smtClean="0"/>
              <a:pPr/>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F7AC9-6FED-410A-9B0C-1E564E7A07B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8A0D57E-10F9-4BC3-9B8A-5F6585B393B1}" type="datetimeFigureOut">
              <a:rPr lang="en-US" smtClean="0"/>
              <a:pPr/>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F7AC9-6FED-410A-9B0C-1E564E7A07B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8A0D57E-10F9-4BC3-9B8A-5F6585B393B1}" type="datetimeFigureOut">
              <a:rPr lang="en-US" smtClean="0"/>
              <a:pPr/>
              <a:t>7/13/2017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CF7AC9-6FED-410A-9B0C-1E564E7A07B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8A0D57E-10F9-4BC3-9B8A-5F6585B393B1}" type="datetimeFigureOut">
              <a:rPr lang="en-US" smtClean="0"/>
              <a:pPr/>
              <a:t>7/13/2017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CF7AC9-6FED-410A-9B0C-1E564E7A07B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0D57E-10F9-4BC3-9B8A-5F6585B393B1}" type="datetimeFigureOut">
              <a:rPr lang="en-US" smtClean="0"/>
              <a:pPr/>
              <a:t>7/13/2017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CF7AC9-6FED-410A-9B0C-1E564E7A07B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8A0D57E-10F9-4BC3-9B8A-5F6585B393B1}" type="datetimeFigureOut">
              <a:rPr lang="en-US" smtClean="0"/>
              <a:pPr/>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F7AC9-6FED-410A-9B0C-1E564E7A07B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8A0D57E-10F9-4BC3-9B8A-5F6585B393B1}" type="datetimeFigureOut">
              <a:rPr lang="en-US" smtClean="0"/>
              <a:pPr/>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ACF7AC9-6FED-410A-9B0C-1E564E7A07BD}"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8A0D57E-10F9-4BC3-9B8A-5F6585B393B1}" type="datetimeFigureOut">
              <a:rPr lang="en-US" smtClean="0"/>
              <a:pPr/>
              <a:t>7/13/2017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ACF7AC9-6FED-410A-9B0C-1E564E7A07BD}"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a:xfrm>
            <a:off x="838200" y="5715000"/>
            <a:ext cx="7854696" cy="1752600"/>
          </a:xfrm>
        </p:spPr>
        <p:txBody>
          <a:bodyPr/>
          <a:lstStyle/>
          <a:p>
            <a:r>
              <a:rPr lang="en-US" dirty="0" smtClean="0">
                <a:solidFill>
                  <a:srgbClr val="FF0000"/>
                </a:solidFill>
              </a:rPr>
              <a:t>VISITOR MANAGEMENT SYSTEM</a:t>
            </a:r>
            <a:endParaRPr lang="en-US" dirty="0">
              <a:solidFill>
                <a:srgbClr val="FF0000"/>
              </a:solidFill>
            </a:endParaRPr>
          </a:p>
        </p:txBody>
      </p:sp>
      <p:pic>
        <p:nvPicPr>
          <p:cNvPr id="9217" name="Picture 1" descr="C:\Users\Sanjay\Desktop\Visitor-Management-System.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9219" name="Picture 3" descr="http://www.visitormanagementsystem.com.au/images/prod-vm.png"/>
          <p:cNvPicPr>
            <a:picLocks noChangeAspect="1" noChangeArrowheads="1"/>
          </p:cNvPicPr>
          <p:nvPr/>
        </p:nvPicPr>
        <p:blipFill>
          <a:blip r:embed="rId3" cstate="print"/>
          <a:srcRect/>
          <a:stretch>
            <a:fillRect/>
          </a:stretch>
        </p:blipFill>
        <p:spPr bwMode="auto">
          <a:xfrm>
            <a:off x="4343400" y="0"/>
            <a:ext cx="2895600" cy="2286000"/>
          </a:xfrm>
          <a:prstGeom prst="rect">
            <a:avLst/>
          </a:prstGeom>
          <a:noFill/>
        </p:spPr>
      </p:pic>
    </p:spTree>
  </p:cSld>
  <p:clrMapOvr>
    <a:masterClrMapping/>
  </p:clrMapOvr>
  <p:transition spd="slow">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14600"/>
            <a:ext cx="9144000" cy="990600"/>
          </a:xfrm>
        </p:spPr>
        <p:txBody>
          <a:bodyPr/>
          <a:lstStyle/>
          <a:p>
            <a:pPr algn="ctr"/>
            <a:r>
              <a:rPr lang="en-US" sz="2800" dirty="0" smtClean="0">
                <a:solidFill>
                  <a:schemeClr val="bg1"/>
                </a:solidFill>
                <a:latin typeface="Times New Roman" pitchFamily="18" charset="0"/>
                <a:cs typeface="Times New Roman" pitchFamily="18" charset="0"/>
              </a:rPr>
              <a:t>Employee Table</a:t>
            </a:r>
            <a:endParaRPr lang="en-US" sz="2800" dirty="0">
              <a:solidFill>
                <a:schemeClr val="bg1"/>
              </a:solidFill>
              <a:latin typeface="Times New Roman" pitchFamily="18" charset="0"/>
              <a:cs typeface="Times New Roman" pitchFamily="18" charset="0"/>
            </a:endParaRPr>
          </a:p>
        </p:txBody>
      </p:sp>
      <p:sp>
        <p:nvSpPr>
          <p:cNvPr id="3" name="Subtitle 2"/>
          <p:cNvSpPr>
            <a:spLocks noGrp="1"/>
          </p:cNvSpPr>
          <p:nvPr>
            <p:ph type="subTitle" idx="1"/>
          </p:nvPr>
        </p:nvSpPr>
        <p:spPr>
          <a:xfrm>
            <a:off x="685800" y="5334000"/>
            <a:ext cx="7854696" cy="609600"/>
          </a:xfrm>
        </p:spPr>
        <p:txBody>
          <a:bodyPr/>
          <a:lstStyle/>
          <a:p>
            <a:pPr algn="ctr"/>
            <a:r>
              <a:rPr lang="en-US" b="1" dirty="0" smtClean="0">
                <a:solidFill>
                  <a:schemeClr val="bg1"/>
                </a:solidFill>
              </a:rPr>
              <a:t>Forgot Table</a:t>
            </a:r>
            <a:endParaRPr lang="en-US" b="1" dirty="0">
              <a:solidFill>
                <a:schemeClr val="bg1"/>
              </a:solidFill>
            </a:endParaRPr>
          </a:p>
        </p:txBody>
      </p:sp>
      <p:pic>
        <p:nvPicPr>
          <p:cNvPr id="4" name="Picture 3"/>
          <p:cNvPicPr/>
          <p:nvPr/>
        </p:nvPicPr>
        <p:blipFill>
          <a:blip r:embed="rId2" cstate="print"/>
          <a:stretch>
            <a:fillRect/>
          </a:stretch>
        </p:blipFill>
        <p:spPr>
          <a:xfrm>
            <a:off x="609600" y="685800"/>
            <a:ext cx="8001000" cy="2371725"/>
          </a:xfrm>
          <a:prstGeom prst="rect">
            <a:avLst/>
          </a:prstGeom>
        </p:spPr>
      </p:pic>
      <p:pic>
        <p:nvPicPr>
          <p:cNvPr id="5" name="Picture 4"/>
          <p:cNvPicPr/>
          <p:nvPr/>
        </p:nvPicPr>
        <p:blipFill>
          <a:blip r:embed="rId3" cstate="print"/>
          <a:stretch>
            <a:fillRect/>
          </a:stretch>
        </p:blipFill>
        <p:spPr>
          <a:xfrm>
            <a:off x="685800" y="3886200"/>
            <a:ext cx="7924800" cy="1447800"/>
          </a:xfrm>
          <a:prstGeom prst="rect">
            <a:avLst/>
          </a:prstGeom>
        </p:spPr>
      </p:pic>
    </p:spTree>
  </p:cSld>
  <p:clrMapOvr>
    <a:masterClrMapping/>
  </p:clrMapOvr>
  <p:transition spd="slow">
    <p:cut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971800"/>
            <a:ext cx="7851648" cy="533400"/>
          </a:xfrm>
        </p:spPr>
        <p:txBody>
          <a:bodyPr>
            <a:normAutofit/>
          </a:bodyPr>
          <a:lstStyle/>
          <a:p>
            <a:pPr algn="ctr"/>
            <a:r>
              <a:rPr lang="en-US" sz="2800" dirty="0" smtClean="0">
                <a:solidFill>
                  <a:schemeClr val="bg1"/>
                </a:solidFill>
                <a:latin typeface="Times New Roman" pitchFamily="18" charset="0"/>
                <a:cs typeface="Times New Roman" pitchFamily="18" charset="0"/>
              </a:rPr>
              <a:t>Login Table</a:t>
            </a:r>
            <a:endParaRPr lang="en-US" sz="2800" dirty="0">
              <a:solidFill>
                <a:schemeClr val="bg1"/>
              </a:solidFill>
              <a:latin typeface="Times New Roman" pitchFamily="18" charset="0"/>
              <a:cs typeface="Times New Roman" pitchFamily="18" charset="0"/>
            </a:endParaRPr>
          </a:p>
        </p:txBody>
      </p:sp>
      <p:sp>
        <p:nvSpPr>
          <p:cNvPr id="3" name="Subtitle 2"/>
          <p:cNvSpPr>
            <a:spLocks noGrp="1"/>
          </p:cNvSpPr>
          <p:nvPr>
            <p:ph type="subTitle" idx="1"/>
          </p:nvPr>
        </p:nvSpPr>
        <p:spPr>
          <a:xfrm>
            <a:off x="914400" y="5943600"/>
            <a:ext cx="7854696" cy="914400"/>
          </a:xfrm>
        </p:spPr>
        <p:txBody>
          <a:bodyPr/>
          <a:lstStyle/>
          <a:p>
            <a:pPr algn="ctr"/>
            <a:r>
              <a:rPr lang="en-US" b="1" dirty="0" smtClean="0">
                <a:solidFill>
                  <a:schemeClr val="bg1"/>
                </a:solidFill>
              </a:rPr>
              <a:t>Inquiry Table</a:t>
            </a:r>
            <a:endParaRPr lang="en-US" b="1" dirty="0">
              <a:solidFill>
                <a:schemeClr val="bg1"/>
              </a:solidFill>
            </a:endParaRPr>
          </a:p>
        </p:txBody>
      </p:sp>
      <p:pic>
        <p:nvPicPr>
          <p:cNvPr id="4" name="Picture 3"/>
          <p:cNvPicPr/>
          <p:nvPr/>
        </p:nvPicPr>
        <p:blipFill>
          <a:blip r:embed="rId2" cstate="print"/>
          <a:stretch>
            <a:fillRect/>
          </a:stretch>
        </p:blipFill>
        <p:spPr>
          <a:xfrm>
            <a:off x="838200" y="685800"/>
            <a:ext cx="7772400" cy="2285999"/>
          </a:xfrm>
          <a:prstGeom prst="rect">
            <a:avLst/>
          </a:prstGeom>
        </p:spPr>
      </p:pic>
      <p:pic>
        <p:nvPicPr>
          <p:cNvPr id="5" name="Picture 4"/>
          <p:cNvPicPr/>
          <p:nvPr/>
        </p:nvPicPr>
        <p:blipFill>
          <a:blip r:embed="rId3" cstate="print"/>
          <a:stretch>
            <a:fillRect/>
          </a:stretch>
        </p:blipFill>
        <p:spPr>
          <a:xfrm>
            <a:off x="914400" y="3581400"/>
            <a:ext cx="7772400" cy="2362200"/>
          </a:xfrm>
          <a:prstGeom prst="rect">
            <a:avLst/>
          </a:prstGeom>
        </p:spPr>
      </p:pic>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33400"/>
            <a:ext cx="7851648" cy="838200"/>
          </a:xfrm>
        </p:spPr>
        <p:txBody>
          <a:bodyPr>
            <a:normAutofit/>
          </a:bodyPr>
          <a:lstStyle/>
          <a:p>
            <a:pPr algn="ctr"/>
            <a:r>
              <a:rPr lang="en-US" sz="4400" u="sng" dirty="0" smtClean="0">
                <a:solidFill>
                  <a:schemeClr val="bg1"/>
                </a:solidFill>
                <a:latin typeface="Times New Roman" pitchFamily="18" charset="0"/>
                <a:cs typeface="Times New Roman" pitchFamily="18" charset="0"/>
              </a:rPr>
              <a:t>SNAPSHOTS</a:t>
            </a:r>
            <a:endParaRPr lang="en-US" sz="4400" u="sng" dirty="0">
              <a:solidFill>
                <a:schemeClr val="bg1"/>
              </a:solidFill>
              <a:latin typeface="Times New Roman" pitchFamily="18" charset="0"/>
              <a:cs typeface="Times New Roman" pitchFamily="18" charset="0"/>
            </a:endParaRPr>
          </a:p>
        </p:txBody>
      </p:sp>
      <p:sp>
        <p:nvSpPr>
          <p:cNvPr id="3" name="Subtitle 2"/>
          <p:cNvSpPr>
            <a:spLocks noGrp="1"/>
          </p:cNvSpPr>
          <p:nvPr>
            <p:ph type="subTitle" idx="1"/>
          </p:nvPr>
        </p:nvSpPr>
        <p:spPr>
          <a:xfrm>
            <a:off x="685800" y="4495800"/>
            <a:ext cx="8458200" cy="2362200"/>
          </a:xfrm>
        </p:spPr>
        <p:txBody>
          <a:bodyPr>
            <a:normAutofit/>
          </a:bodyPr>
          <a:lstStyle/>
          <a:p>
            <a:pPr algn="l"/>
            <a:r>
              <a:rPr lang="en-US" sz="2000" b="1" dirty="0" smtClean="0">
                <a:solidFill>
                  <a:schemeClr val="bg1"/>
                </a:solidFill>
              </a:rPr>
              <a:t>Login Page: </a:t>
            </a:r>
            <a:r>
              <a:rPr lang="en-US" sz="2000" dirty="0" smtClean="0"/>
              <a:t>This page is the first page which ask for the username and password of the user . If the username exist in the database then it will give you the access of the software otherwise it will prompt an error .  </a:t>
            </a:r>
          </a:p>
          <a:p>
            <a:pPr algn="l"/>
            <a:r>
              <a:rPr lang="en-US" sz="2000" dirty="0" smtClean="0"/>
              <a:t>The logins exist of two types  :-</a:t>
            </a:r>
          </a:p>
          <a:p>
            <a:pPr lvl="0" algn="l"/>
            <a:r>
              <a:rPr lang="en-US" sz="2000" dirty="0" smtClean="0"/>
              <a:t>1. Admin/Head of Department Login </a:t>
            </a:r>
          </a:p>
          <a:p>
            <a:pPr lvl="0" algn="l"/>
            <a:r>
              <a:rPr lang="en-US" sz="2000" dirty="0" smtClean="0"/>
              <a:t>2. Security Login ( Each guard has his personal login )</a:t>
            </a:r>
          </a:p>
        </p:txBody>
      </p:sp>
      <p:pic>
        <p:nvPicPr>
          <p:cNvPr id="4" name="Picture 3"/>
          <p:cNvPicPr/>
          <p:nvPr/>
        </p:nvPicPr>
        <p:blipFill>
          <a:blip r:embed="rId2" cstate="print"/>
          <a:stretch>
            <a:fillRect/>
          </a:stretch>
        </p:blipFill>
        <p:spPr>
          <a:xfrm>
            <a:off x="838200" y="1752601"/>
            <a:ext cx="7543800" cy="2590800"/>
          </a:xfrm>
          <a:prstGeom prst="rect">
            <a:avLst/>
          </a:prstGeom>
        </p:spPr>
      </p:pic>
    </p:spTree>
  </p:cSld>
  <p:clrMapOvr>
    <a:masterClrMapping/>
  </p:clrMapOvr>
  <p:transition spd="slow">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895600"/>
            <a:ext cx="7851648" cy="762000"/>
          </a:xfrm>
        </p:spPr>
        <p:txBody>
          <a:bodyPr>
            <a:normAutofit/>
          </a:bodyPr>
          <a:lstStyle/>
          <a:p>
            <a:pPr algn="l"/>
            <a:r>
              <a:rPr lang="en-US" sz="2400" dirty="0" smtClean="0">
                <a:solidFill>
                  <a:schemeClr val="bg1"/>
                </a:solidFill>
              </a:rPr>
              <a:t>Guard Page: </a:t>
            </a:r>
            <a:r>
              <a:rPr lang="en-US" sz="2400" dirty="0" smtClean="0">
                <a:solidFill>
                  <a:schemeClr val="tx1"/>
                </a:solidFill>
              </a:rPr>
              <a:t>This page is the Guard page where Guard can do different jobs like Create pass, Check out etc.</a:t>
            </a:r>
            <a:endParaRPr lang="en-US" sz="2400" dirty="0">
              <a:solidFill>
                <a:schemeClr val="tx1"/>
              </a:solidFill>
            </a:endParaRPr>
          </a:p>
        </p:txBody>
      </p:sp>
      <p:sp>
        <p:nvSpPr>
          <p:cNvPr id="3" name="Subtitle 2"/>
          <p:cNvSpPr>
            <a:spLocks noGrp="1"/>
          </p:cNvSpPr>
          <p:nvPr>
            <p:ph type="subTitle" idx="1"/>
          </p:nvPr>
        </p:nvSpPr>
        <p:spPr>
          <a:xfrm>
            <a:off x="762000" y="5943600"/>
            <a:ext cx="7778496" cy="685800"/>
          </a:xfrm>
        </p:spPr>
        <p:txBody>
          <a:bodyPr>
            <a:noAutofit/>
          </a:bodyPr>
          <a:lstStyle/>
          <a:p>
            <a:pPr algn="l"/>
            <a:r>
              <a:rPr lang="en-US" sz="2400" b="1" dirty="0" smtClean="0">
                <a:solidFill>
                  <a:schemeClr val="bg1"/>
                </a:solidFill>
              </a:rPr>
              <a:t>Create Pass : </a:t>
            </a:r>
            <a:r>
              <a:rPr lang="en-US" sz="2400" dirty="0" smtClean="0"/>
              <a:t>This page is used for creating the pass of  visitors with live capture image and QR code.</a:t>
            </a:r>
          </a:p>
        </p:txBody>
      </p:sp>
      <p:pic>
        <p:nvPicPr>
          <p:cNvPr id="4" name="Picture 3"/>
          <p:cNvPicPr/>
          <p:nvPr/>
        </p:nvPicPr>
        <p:blipFill>
          <a:blip r:embed="rId2" cstate="print"/>
          <a:stretch>
            <a:fillRect/>
          </a:stretch>
        </p:blipFill>
        <p:spPr>
          <a:xfrm>
            <a:off x="838200" y="685800"/>
            <a:ext cx="7239000" cy="2238375"/>
          </a:xfrm>
          <a:prstGeom prst="rect">
            <a:avLst/>
          </a:prstGeom>
        </p:spPr>
      </p:pic>
      <p:pic>
        <p:nvPicPr>
          <p:cNvPr id="5" name="Picture 4"/>
          <p:cNvPicPr/>
          <p:nvPr/>
        </p:nvPicPr>
        <p:blipFill>
          <a:blip r:embed="rId3" cstate="print"/>
          <a:stretch>
            <a:fillRect/>
          </a:stretch>
        </p:blipFill>
        <p:spPr>
          <a:xfrm>
            <a:off x="838200" y="3733800"/>
            <a:ext cx="7391400" cy="2209800"/>
          </a:xfrm>
          <a:prstGeom prst="rect">
            <a:avLst/>
          </a:prstGeom>
        </p:spPr>
      </p:pic>
    </p:spTree>
  </p:cSld>
  <p:clrMapOvr>
    <a:masterClrMapping/>
  </p:clrMapOvr>
  <p:transition spd="slow">
    <p:wheel spokes="8"/>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19400" y="2057400"/>
            <a:ext cx="2057400" cy="1143000"/>
          </a:xfrm>
        </p:spPr>
        <p:txBody>
          <a:bodyPr>
            <a:normAutofit/>
          </a:bodyPr>
          <a:lstStyle/>
          <a:p>
            <a:endParaRPr lang="en-US" dirty="0"/>
          </a:p>
        </p:txBody>
      </p:sp>
      <p:sp>
        <p:nvSpPr>
          <p:cNvPr id="3" name="Subtitle 2"/>
          <p:cNvSpPr>
            <a:spLocks noGrp="1"/>
          </p:cNvSpPr>
          <p:nvPr>
            <p:ph type="subTitle" idx="1"/>
          </p:nvPr>
        </p:nvSpPr>
        <p:spPr>
          <a:xfrm>
            <a:off x="609600" y="5334000"/>
            <a:ext cx="7854696" cy="1752600"/>
          </a:xfrm>
        </p:spPr>
        <p:txBody>
          <a:bodyPr/>
          <a:lstStyle/>
          <a:p>
            <a:pPr algn="l"/>
            <a:r>
              <a:rPr lang="en-US" b="1" dirty="0" smtClean="0">
                <a:solidFill>
                  <a:schemeClr val="bg1"/>
                </a:solidFill>
              </a:rPr>
              <a:t>Slip : </a:t>
            </a:r>
            <a:r>
              <a:rPr lang="en-US" dirty="0" smtClean="0"/>
              <a:t>This is the slip which is generated for visitor. So guard will generates these types of slips for our visitor who visits the college.</a:t>
            </a:r>
          </a:p>
        </p:txBody>
      </p:sp>
      <p:pic>
        <p:nvPicPr>
          <p:cNvPr id="4" name="Picture 3"/>
          <p:cNvPicPr/>
          <p:nvPr/>
        </p:nvPicPr>
        <p:blipFill>
          <a:blip r:embed="rId2" cstate="print"/>
          <a:stretch>
            <a:fillRect/>
          </a:stretch>
        </p:blipFill>
        <p:spPr>
          <a:xfrm>
            <a:off x="2133600" y="762000"/>
            <a:ext cx="4724400" cy="4495800"/>
          </a:xfrm>
          <a:prstGeom prst="rect">
            <a:avLst/>
          </a:prstGeom>
        </p:spPr>
      </p:pic>
    </p:spTree>
  </p:cSld>
  <p:clrMapOvr>
    <a:masterClrMapping/>
  </p:clrMapOvr>
  <p:transition spd="med">
    <p:split orient="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276600"/>
            <a:ext cx="7851648" cy="685800"/>
          </a:xfrm>
        </p:spPr>
        <p:txBody>
          <a:bodyPr>
            <a:noAutofit/>
          </a:bodyPr>
          <a:lstStyle/>
          <a:p>
            <a:pPr algn="l"/>
            <a:r>
              <a:rPr lang="en-US" sz="2400" dirty="0" smtClean="0">
                <a:solidFill>
                  <a:schemeClr val="bg1"/>
                </a:solidFill>
              </a:rPr>
              <a:t>Check Out: </a:t>
            </a:r>
            <a:r>
              <a:rPr lang="en-US" sz="2400" dirty="0" smtClean="0">
                <a:solidFill>
                  <a:schemeClr val="tx1"/>
                </a:solidFill>
              </a:rPr>
              <a:t>This is the check out page for visitor. Just by enter the phone number leaving time is automatically update.</a:t>
            </a:r>
            <a:endParaRPr lang="en-US" sz="2400" dirty="0">
              <a:solidFill>
                <a:schemeClr val="tx1"/>
              </a:solidFill>
            </a:endParaRPr>
          </a:p>
        </p:txBody>
      </p:sp>
      <p:sp>
        <p:nvSpPr>
          <p:cNvPr id="3" name="Subtitle 2"/>
          <p:cNvSpPr>
            <a:spLocks noGrp="1"/>
          </p:cNvSpPr>
          <p:nvPr>
            <p:ph type="subTitle" idx="1"/>
          </p:nvPr>
        </p:nvSpPr>
        <p:spPr>
          <a:xfrm>
            <a:off x="838200" y="6172200"/>
            <a:ext cx="7626096" cy="685800"/>
          </a:xfrm>
        </p:spPr>
        <p:txBody>
          <a:bodyPr>
            <a:normAutofit fontScale="77500" lnSpcReduction="20000"/>
          </a:bodyPr>
          <a:lstStyle/>
          <a:p>
            <a:pPr algn="l"/>
            <a:r>
              <a:rPr lang="en-US" b="1" dirty="0" smtClean="0">
                <a:solidFill>
                  <a:schemeClr val="bg1"/>
                </a:solidFill>
              </a:rPr>
              <a:t>Admin Login: </a:t>
            </a:r>
            <a:r>
              <a:rPr lang="en-US" dirty="0" smtClean="0"/>
              <a:t>This page Login page for Admin by choosing the type Admin in the block which is already registered as a admin.</a:t>
            </a:r>
          </a:p>
        </p:txBody>
      </p:sp>
      <p:pic>
        <p:nvPicPr>
          <p:cNvPr id="4" name="Picture 3"/>
          <p:cNvPicPr/>
          <p:nvPr/>
        </p:nvPicPr>
        <p:blipFill>
          <a:blip r:embed="rId2" cstate="print"/>
          <a:stretch>
            <a:fillRect/>
          </a:stretch>
        </p:blipFill>
        <p:spPr>
          <a:xfrm>
            <a:off x="914400" y="838200"/>
            <a:ext cx="7391400" cy="2358720"/>
          </a:xfrm>
          <a:prstGeom prst="rect">
            <a:avLst/>
          </a:prstGeom>
        </p:spPr>
      </p:pic>
      <p:pic>
        <p:nvPicPr>
          <p:cNvPr id="5" name="Picture 4"/>
          <p:cNvPicPr/>
          <p:nvPr/>
        </p:nvPicPr>
        <p:blipFill>
          <a:blip r:embed="rId3" cstate="print"/>
          <a:stretch>
            <a:fillRect/>
          </a:stretch>
        </p:blipFill>
        <p:spPr>
          <a:xfrm>
            <a:off x="838200" y="4038600"/>
            <a:ext cx="7391400" cy="1981200"/>
          </a:xfrm>
          <a:prstGeom prst="rect">
            <a:avLst/>
          </a:prstGeom>
        </p:spPr>
      </p:pic>
    </p:spTree>
  </p:cSld>
  <p:clrMapOvr>
    <a:masterClrMapping/>
  </p:clrMapOvr>
  <p:transition spd="med">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971800"/>
            <a:ext cx="7924800" cy="1219200"/>
          </a:xfrm>
        </p:spPr>
        <p:txBody>
          <a:bodyPr>
            <a:noAutofit/>
          </a:bodyPr>
          <a:lstStyle/>
          <a:p>
            <a:pPr algn="l"/>
            <a:r>
              <a:rPr lang="en-US" sz="2000" dirty="0" smtClean="0">
                <a:solidFill>
                  <a:schemeClr val="bg1"/>
                </a:solidFill>
              </a:rPr>
              <a:t>Admin Screen: </a:t>
            </a:r>
            <a:r>
              <a:rPr lang="en-US" sz="2000" dirty="0" smtClean="0">
                <a:solidFill>
                  <a:schemeClr val="tx1"/>
                </a:solidFill>
              </a:rPr>
              <a:t>This type dashboard is visible for the admin user. Where he can directly view the total visitors, total department and total employees in the college and can check employee details, visitors details and logins users.</a:t>
            </a:r>
            <a:endParaRPr lang="en-US" sz="2000" dirty="0">
              <a:solidFill>
                <a:schemeClr val="tx1"/>
              </a:solidFill>
            </a:endParaRPr>
          </a:p>
        </p:txBody>
      </p:sp>
      <p:sp>
        <p:nvSpPr>
          <p:cNvPr id="3" name="Subtitle 2"/>
          <p:cNvSpPr>
            <a:spLocks noGrp="1"/>
          </p:cNvSpPr>
          <p:nvPr>
            <p:ph type="subTitle" idx="1"/>
          </p:nvPr>
        </p:nvSpPr>
        <p:spPr>
          <a:xfrm>
            <a:off x="914400" y="6019800"/>
            <a:ext cx="7924800" cy="838200"/>
          </a:xfrm>
        </p:spPr>
        <p:txBody>
          <a:bodyPr>
            <a:normAutofit fontScale="77500" lnSpcReduction="20000"/>
          </a:bodyPr>
          <a:lstStyle/>
          <a:p>
            <a:pPr algn="l"/>
            <a:r>
              <a:rPr lang="en-US" b="1" dirty="0" smtClean="0">
                <a:solidFill>
                  <a:schemeClr val="bg1"/>
                </a:solidFill>
              </a:rPr>
              <a:t>Add Employee: </a:t>
            </a:r>
            <a:r>
              <a:rPr lang="en-US" dirty="0" smtClean="0"/>
              <a:t>This page is used to insert the employee details. By which guard can be able to send mail to the employee when the visitor visits the college. </a:t>
            </a:r>
          </a:p>
        </p:txBody>
      </p:sp>
      <p:pic>
        <p:nvPicPr>
          <p:cNvPr id="4" name="Picture 3"/>
          <p:cNvPicPr/>
          <p:nvPr/>
        </p:nvPicPr>
        <p:blipFill>
          <a:blip r:embed="rId2" cstate="print"/>
          <a:stretch>
            <a:fillRect/>
          </a:stretch>
        </p:blipFill>
        <p:spPr>
          <a:xfrm>
            <a:off x="990600" y="838200"/>
            <a:ext cx="7086600" cy="2133600"/>
          </a:xfrm>
          <a:prstGeom prst="rect">
            <a:avLst/>
          </a:prstGeom>
        </p:spPr>
      </p:pic>
      <p:pic>
        <p:nvPicPr>
          <p:cNvPr id="5" name="Picture 4"/>
          <p:cNvPicPr/>
          <p:nvPr/>
        </p:nvPicPr>
        <p:blipFill>
          <a:blip r:embed="rId3" cstate="print"/>
          <a:stretch>
            <a:fillRect/>
          </a:stretch>
        </p:blipFill>
        <p:spPr>
          <a:xfrm>
            <a:off x="914400" y="4191000"/>
            <a:ext cx="7086600" cy="1828800"/>
          </a:xfrm>
          <a:prstGeom prst="rect">
            <a:avLst/>
          </a:prstGeom>
        </p:spPr>
      </p:pic>
    </p:spTree>
  </p:cSld>
  <p:clrMapOvr>
    <a:masterClrMapping/>
  </p:clrMapOvr>
  <p:transition spd="med">
    <p:newsfla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819400"/>
            <a:ext cx="7851648" cy="762000"/>
          </a:xfrm>
        </p:spPr>
        <p:txBody>
          <a:bodyPr>
            <a:noAutofit/>
          </a:bodyPr>
          <a:lstStyle/>
          <a:p>
            <a:pPr algn="l"/>
            <a:r>
              <a:rPr lang="en-US" sz="2400" dirty="0" smtClean="0">
                <a:solidFill>
                  <a:schemeClr val="bg1"/>
                </a:solidFill>
              </a:rPr>
              <a:t>View Employee: </a:t>
            </a:r>
            <a:r>
              <a:rPr lang="en-US" sz="2400" dirty="0" smtClean="0">
                <a:solidFill>
                  <a:schemeClr val="tx1"/>
                </a:solidFill>
              </a:rPr>
              <a:t>This page will display the list of all employees in the college. </a:t>
            </a:r>
            <a:endParaRPr lang="en-US" sz="2400" dirty="0">
              <a:solidFill>
                <a:schemeClr val="tx1"/>
              </a:solidFill>
            </a:endParaRPr>
          </a:p>
        </p:txBody>
      </p:sp>
      <p:sp>
        <p:nvSpPr>
          <p:cNvPr id="3" name="Subtitle 2"/>
          <p:cNvSpPr>
            <a:spLocks noGrp="1"/>
          </p:cNvSpPr>
          <p:nvPr>
            <p:ph type="subTitle" idx="1"/>
          </p:nvPr>
        </p:nvSpPr>
        <p:spPr>
          <a:xfrm>
            <a:off x="838200" y="6019800"/>
            <a:ext cx="7854696" cy="609600"/>
          </a:xfrm>
        </p:spPr>
        <p:txBody>
          <a:bodyPr>
            <a:normAutofit fontScale="77500" lnSpcReduction="20000"/>
          </a:bodyPr>
          <a:lstStyle/>
          <a:p>
            <a:pPr algn="l"/>
            <a:r>
              <a:rPr lang="en-US" b="1" dirty="0" smtClean="0">
                <a:solidFill>
                  <a:schemeClr val="bg1"/>
                </a:solidFill>
              </a:rPr>
              <a:t>Edit Employee: </a:t>
            </a:r>
            <a:r>
              <a:rPr lang="en-US" dirty="0" smtClean="0"/>
              <a:t>In this page admin can edit the details of the employees in the college. </a:t>
            </a:r>
          </a:p>
        </p:txBody>
      </p:sp>
      <p:pic>
        <p:nvPicPr>
          <p:cNvPr id="4" name="Picture 3"/>
          <p:cNvPicPr/>
          <p:nvPr/>
        </p:nvPicPr>
        <p:blipFill>
          <a:blip r:embed="rId2" cstate="print"/>
          <a:stretch>
            <a:fillRect/>
          </a:stretch>
        </p:blipFill>
        <p:spPr>
          <a:xfrm>
            <a:off x="914400" y="762001"/>
            <a:ext cx="7467600" cy="2057400"/>
          </a:xfrm>
          <a:prstGeom prst="rect">
            <a:avLst/>
          </a:prstGeom>
        </p:spPr>
      </p:pic>
      <p:pic>
        <p:nvPicPr>
          <p:cNvPr id="5" name="Picture 4"/>
          <p:cNvPicPr/>
          <p:nvPr/>
        </p:nvPicPr>
        <p:blipFill>
          <a:blip r:embed="rId3" cstate="print"/>
          <a:stretch>
            <a:fillRect/>
          </a:stretch>
        </p:blipFill>
        <p:spPr>
          <a:xfrm>
            <a:off x="914400" y="3733800"/>
            <a:ext cx="7391400" cy="2209799"/>
          </a:xfrm>
          <a:prstGeom prst="rect">
            <a:avLst/>
          </a:prstGeom>
        </p:spPr>
      </p:pic>
    </p:spTree>
  </p:cSld>
  <p:clrMapOvr>
    <a:masterClrMapping/>
  </p:clrMapOvr>
  <p:transition spd="med">
    <p:newsfla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048000"/>
            <a:ext cx="7851648" cy="838200"/>
          </a:xfrm>
        </p:spPr>
        <p:txBody>
          <a:bodyPr>
            <a:normAutofit/>
          </a:bodyPr>
          <a:lstStyle/>
          <a:p>
            <a:pPr algn="l"/>
            <a:r>
              <a:rPr lang="en-US" sz="2400" dirty="0" smtClean="0">
                <a:solidFill>
                  <a:schemeClr val="bg1"/>
                </a:solidFill>
              </a:rPr>
              <a:t>Delete Employee: </a:t>
            </a:r>
            <a:r>
              <a:rPr lang="en-US" sz="2400" dirty="0" smtClean="0">
                <a:solidFill>
                  <a:schemeClr val="tx1"/>
                </a:solidFill>
              </a:rPr>
              <a:t>In this page admin can delete the account of employees.</a:t>
            </a:r>
            <a:endParaRPr lang="en-US" sz="2400" dirty="0">
              <a:solidFill>
                <a:schemeClr val="tx1"/>
              </a:solidFill>
            </a:endParaRPr>
          </a:p>
        </p:txBody>
      </p:sp>
      <p:sp>
        <p:nvSpPr>
          <p:cNvPr id="3" name="Subtitle 2"/>
          <p:cNvSpPr>
            <a:spLocks noGrp="1"/>
          </p:cNvSpPr>
          <p:nvPr>
            <p:ph type="subTitle" idx="1"/>
          </p:nvPr>
        </p:nvSpPr>
        <p:spPr>
          <a:xfrm>
            <a:off x="762000" y="5943600"/>
            <a:ext cx="8153400" cy="713936"/>
          </a:xfrm>
        </p:spPr>
        <p:txBody>
          <a:bodyPr>
            <a:normAutofit fontScale="92500" lnSpcReduction="20000"/>
          </a:bodyPr>
          <a:lstStyle/>
          <a:p>
            <a:pPr algn="l"/>
            <a:r>
              <a:rPr lang="en-US" b="1" dirty="0" smtClean="0">
                <a:solidFill>
                  <a:schemeClr val="bg1"/>
                </a:solidFill>
              </a:rPr>
              <a:t>Insert Department:</a:t>
            </a:r>
            <a:r>
              <a:rPr lang="en-US" dirty="0" smtClean="0">
                <a:solidFill>
                  <a:schemeClr val="bg1"/>
                </a:solidFill>
              </a:rPr>
              <a:t> </a:t>
            </a:r>
            <a:r>
              <a:rPr lang="en-US" dirty="0" smtClean="0"/>
              <a:t>This page is used to insert the department in the database. </a:t>
            </a:r>
          </a:p>
        </p:txBody>
      </p:sp>
      <p:pic>
        <p:nvPicPr>
          <p:cNvPr id="4" name="Picture 3"/>
          <p:cNvPicPr/>
          <p:nvPr/>
        </p:nvPicPr>
        <p:blipFill>
          <a:blip r:embed="rId2" cstate="print"/>
          <a:stretch>
            <a:fillRect/>
          </a:stretch>
        </p:blipFill>
        <p:spPr>
          <a:xfrm>
            <a:off x="838200" y="838200"/>
            <a:ext cx="7391400" cy="2286000"/>
          </a:xfrm>
          <a:prstGeom prst="rect">
            <a:avLst/>
          </a:prstGeom>
        </p:spPr>
      </p:pic>
      <p:pic>
        <p:nvPicPr>
          <p:cNvPr id="5" name="Picture 4"/>
          <p:cNvPicPr/>
          <p:nvPr/>
        </p:nvPicPr>
        <p:blipFill>
          <a:blip r:embed="rId3" cstate="print"/>
          <a:stretch>
            <a:fillRect/>
          </a:stretch>
        </p:blipFill>
        <p:spPr>
          <a:xfrm>
            <a:off x="838200" y="3962400"/>
            <a:ext cx="7315200" cy="1905000"/>
          </a:xfrm>
          <a:prstGeom prst="rect">
            <a:avLst/>
          </a:prstGeom>
        </p:spPr>
      </p:pic>
    </p:spTree>
  </p:cSld>
  <p:clrMapOvr>
    <a:masterClrMapping/>
  </p:clrMapOvr>
  <p:transition spd="med">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819400"/>
            <a:ext cx="7772400" cy="762000"/>
          </a:xfrm>
        </p:spPr>
        <p:txBody>
          <a:bodyPr>
            <a:normAutofit/>
          </a:bodyPr>
          <a:lstStyle/>
          <a:p>
            <a:pPr algn="l"/>
            <a:r>
              <a:rPr lang="en-US" sz="2400" dirty="0" smtClean="0">
                <a:solidFill>
                  <a:schemeClr val="bg1"/>
                </a:solidFill>
              </a:rPr>
              <a:t>Display Department:</a:t>
            </a:r>
            <a:r>
              <a:rPr lang="en-US" sz="2400" dirty="0" smtClean="0">
                <a:solidFill>
                  <a:schemeClr val="tx1"/>
                </a:solidFill>
              </a:rPr>
              <a:t> This page display the details of all department in the college. </a:t>
            </a:r>
            <a:endParaRPr lang="en-US" sz="2400" dirty="0">
              <a:solidFill>
                <a:schemeClr val="tx1"/>
              </a:solidFill>
            </a:endParaRPr>
          </a:p>
        </p:txBody>
      </p:sp>
      <p:sp>
        <p:nvSpPr>
          <p:cNvPr id="3" name="Subtitle 2"/>
          <p:cNvSpPr>
            <a:spLocks noGrp="1"/>
          </p:cNvSpPr>
          <p:nvPr>
            <p:ph type="subTitle" idx="1"/>
          </p:nvPr>
        </p:nvSpPr>
        <p:spPr>
          <a:xfrm>
            <a:off x="838200" y="5867400"/>
            <a:ext cx="7854696" cy="762000"/>
          </a:xfrm>
        </p:spPr>
        <p:txBody>
          <a:bodyPr>
            <a:normAutofit fontScale="92500" lnSpcReduction="10000"/>
          </a:bodyPr>
          <a:lstStyle/>
          <a:p>
            <a:pPr algn="l"/>
            <a:r>
              <a:rPr lang="en-US" b="1" dirty="0" smtClean="0">
                <a:solidFill>
                  <a:schemeClr val="bg1"/>
                </a:solidFill>
              </a:rPr>
              <a:t>Delete Department:</a:t>
            </a:r>
            <a:r>
              <a:rPr lang="en-US" dirty="0" smtClean="0">
                <a:solidFill>
                  <a:schemeClr val="bg1"/>
                </a:solidFill>
              </a:rPr>
              <a:t> </a:t>
            </a:r>
            <a:r>
              <a:rPr lang="en-US" dirty="0" smtClean="0"/>
              <a:t>In this page admin can delete the department of the college.</a:t>
            </a:r>
          </a:p>
        </p:txBody>
      </p:sp>
      <p:pic>
        <p:nvPicPr>
          <p:cNvPr id="4" name="Picture 3"/>
          <p:cNvPicPr/>
          <p:nvPr/>
        </p:nvPicPr>
        <p:blipFill>
          <a:blip r:embed="rId2" cstate="print"/>
          <a:stretch>
            <a:fillRect/>
          </a:stretch>
        </p:blipFill>
        <p:spPr>
          <a:xfrm>
            <a:off x="838200" y="838200"/>
            <a:ext cx="7467600" cy="1981200"/>
          </a:xfrm>
          <a:prstGeom prst="rect">
            <a:avLst/>
          </a:prstGeom>
        </p:spPr>
      </p:pic>
      <p:pic>
        <p:nvPicPr>
          <p:cNvPr id="5" name="Picture 4"/>
          <p:cNvPicPr/>
          <p:nvPr/>
        </p:nvPicPr>
        <p:blipFill>
          <a:blip r:embed="rId3" cstate="print"/>
          <a:stretch>
            <a:fillRect/>
          </a:stretch>
        </p:blipFill>
        <p:spPr>
          <a:xfrm>
            <a:off x="914400" y="3733800"/>
            <a:ext cx="7391400" cy="2209800"/>
          </a:xfrm>
          <a:prstGeom prst="rect">
            <a:avLst/>
          </a:prstGeom>
        </p:spPr>
      </p:pic>
    </p:spTree>
  </p:cSld>
  <p:clrMapOvr>
    <a:masterClrMapping/>
  </p:clrMapOvr>
  <p:transition spd="med">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7851648" cy="1828800"/>
          </a:xfrm>
        </p:spPr>
        <p:txBody>
          <a:bodyPr>
            <a:normAutofit/>
          </a:bodyPr>
          <a:lstStyle/>
          <a:p>
            <a:pPr algn="l"/>
            <a:r>
              <a:rPr lang="en-US" sz="4800" u="sng" dirty="0" smtClean="0">
                <a:solidFill>
                  <a:schemeClr val="bg1"/>
                </a:solidFill>
                <a:latin typeface="Times New Roman" pitchFamily="18" charset="0"/>
                <a:cs typeface="Times New Roman" pitchFamily="18" charset="0"/>
              </a:rPr>
              <a:t>About the Institute</a:t>
            </a:r>
            <a:endParaRPr lang="en-US" sz="4800" u="sng" dirty="0">
              <a:solidFill>
                <a:schemeClr val="bg1"/>
              </a:solidFill>
              <a:latin typeface="Times New Roman" pitchFamily="18" charset="0"/>
              <a:cs typeface="Times New Roman" pitchFamily="18" charset="0"/>
            </a:endParaRPr>
          </a:p>
        </p:txBody>
      </p:sp>
      <p:sp>
        <p:nvSpPr>
          <p:cNvPr id="3" name="Subtitle 2"/>
          <p:cNvSpPr>
            <a:spLocks noGrp="1"/>
          </p:cNvSpPr>
          <p:nvPr>
            <p:ph type="subTitle" idx="1"/>
          </p:nvPr>
        </p:nvSpPr>
        <p:spPr>
          <a:xfrm>
            <a:off x="0" y="2133600"/>
            <a:ext cx="9144000" cy="4953000"/>
          </a:xfrm>
        </p:spPr>
        <p:txBody>
          <a:bodyPr>
            <a:noAutofit/>
          </a:bodyPr>
          <a:lstStyle/>
          <a:p>
            <a:pPr algn="l"/>
            <a:r>
              <a:rPr lang="en-US" sz="2400" b="1" dirty="0" smtClean="0">
                <a:solidFill>
                  <a:srgbClr val="FFFF00"/>
                </a:solidFill>
              </a:rPr>
              <a:t>Techie’s Institute for Learning and Innovation</a:t>
            </a:r>
            <a:endParaRPr lang="en-US" sz="2400" dirty="0" smtClean="0">
              <a:solidFill>
                <a:srgbClr val="FFFF00"/>
              </a:solidFill>
            </a:endParaRPr>
          </a:p>
          <a:p>
            <a:pPr algn="l"/>
            <a:r>
              <a:rPr lang="en-US" sz="2400" dirty="0" smtClean="0"/>
              <a:t>Techie's Institute is promoted by team of highly talented professionals who have combined I.T. and Corporate Training experience. Techie's Institute is different to other Institutes, in terms of its real-time and project based curriculum, industry-specific course content, state-of-art infrastructure</a:t>
            </a:r>
            <a:r>
              <a:rPr lang="en-US" sz="2400" dirty="0" smtClean="0"/>
              <a:t>. It </a:t>
            </a:r>
            <a:r>
              <a:rPr lang="en-US" sz="2400" dirty="0" smtClean="0"/>
              <a:t>is mainly known for its software training with more than 4 years of experience in the field of software development. TECHIE’S INSTITUTE FOR LEARNING AND INNOVATION has its fully independent programming, Designing and multimedia skill set. </a:t>
            </a:r>
          </a:p>
          <a:p>
            <a:pPr algn="l"/>
            <a:endParaRPr lang="en-US" sz="2400" dirty="0"/>
          </a:p>
        </p:txBody>
      </p:sp>
    </p:spTree>
  </p:cSld>
  <p:clrMapOvr>
    <a:masterClrMapping/>
  </p:clrMapOvr>
  <p:transition spd="slow">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200400"/>
            <a:ext cx="7851648" cy="1066800"/>
          </a:xfrm>
        </p:spPr>
        <p:txBody>
          <a:bodyPr>
            <a:noAutofit/>
          </a:bodyPr>
          <a:lstStyle/>
          <a:p>
            <a:pPr algn="l"/>
            <a:r>
              <a:rPr lang="en-US" sz="2400" dirty="0" smtClean="0">
                <a:solidFill>
                  <a:schemeClr val="bg1"/>
                </a:solidFill>
              </a:rPr>
              <a:t>Insert Admin: </a:t>
            </a:r>
            <a:r>
              <a:rPr lang="en-US" sz="2400" dirty="0" smtClean="0">
                <a:solidFill>
                  <a:schemeClr val="tx1"/>
                </a:solidFill>
              </a:rPr>
              <a:t>We can use this page for login users. By getting an username and password guard and admin can access their account. </a:t>
            </a:r>
            <a:endParaRPr lang="en-US" sz="2400" dirty="0">
              <a:solidFill>
                <a:schemeClr val="tx1"/>
              </a:solidFill>
            </a:endParaRPr>
          </a:p>
        </p:txBody>
      </p:sp>
      <p:sp>
        <p:nvSpPr>
          <p:cNvPr id="3" name="Subtitle 2"/>
          <p:cNvSpPr>
            <a:spLocks noGrp="1"/>
          </p:cNvSpPr>
          <p:nvPr>
            <p:ph type="subTitle" idx="1"/>
          </p:nvPr>
        </p:nvSpPr>
        <p:spPr>
          <a:xfrm>
            <a:off x="990600" y="6172200"/>
            <a:ext cx="7397496" cy="685800"/>
          </a:xfrm>
        </p:spPr>
        <p:txBody>
          <a:bodyPr>
            <a:normAutofit fontScale="92500" lnSpcReduction="20000"/>
          </a:bodyPr>
          <a:lstStyle/>
          <a:p>
            <a:pPr algn="l"/>
            <a:r>
              <a:rPr lang="en-US" b="1" dirty="0" smtClean="0">
                <a:solidFill>
                  <a:schemeClr val="bg1"/>
                </a:solidFill>
              </a:rPr>
              <a:t>Display Admin User: </a:t>
            </a:r>
            <a:r>
              <a:rPr lang="en-US" dirty="0" smtClean="0"/>
              <a:t>This page will display the all account holder who access this software.</a:t>
            </a:r>
          </a:p>
        </p:txBody>
      </p:sp>
      <p:pic>
        <p:nvPicPr>
          <p:cNvPr id="4" name="Picture 3"/>
          <p:cNvPicPr/>
          <p:nvPr/>
        </p:nvPicPr>
        <p:blipFill>
          <a:blip r:embed="rId2" cstate="print"/>
          <a:stretch>
            <a:fillRect/>
          </a:stretch>
        </p:blipFill>
        <p:spPr>
          <a:xfrm>
            <a:off x="1066800" y="838201"/>
            <a:ext cx="7010400" cy="2362199"/>
          </a:xfrm>
          <a:prstGeom prst="rect">
            <a:avLst/>
          </a:prstGeom>
        </p:spPr>
      </p:pic>
      <p:pic>
        <p:nvPicPr>
          <p:cNvPr id="5" name="Picture 4"/>
          <p:cNvPicPr/>
          <p:nvPr/>
        </p:nvPicPr>
        <p:blipFill>
          <a:blip r:embed="rId3" cstate="print"/>
          <a:stretch>
            <a:fillRect/>
          </a:stretch>
        </p:blipFill>
        <p:spPr>
          <a:xfrm>
            <a:off x="990600" y="4267201"/>
            <a:ext cx="7086600" cy="1752600"/>
          </a:xfrm>
          <a:prstGeom prst="rect">
            <a:avLst/>
          </a:prstGeom>
        </p:spPr>
      </p:pic>
    </p:spTree>
  </p:cSld>
  <p:clrMapOvr>
    <a:masterClrMapping/>
  </p:clrMapOvr>
  <p:transition spd="med">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743200"/>
            <a:ext cx="7851648" cy="1219200"/>
          </a:xfrm>
        </p:spPr>
        <p:txBody>
          <a:bodyPr>
            <a:normAutofit/>
          </a:bodyPr>
          <a:lstStyle/>
          <a:p>
            <a:pPr algn="l"/>
            <a:r>
              <a:rPr lang="en-US" sz="2400" dirty="0" smtClean="0">
                <a:solidFill>
                  <a:schemeClr val="bg1"/>
                </a:solidFill>
              </a:rPr>
              <a:t>Delete Admin User: </a:t>
            </a:r>
            <a:r>
              <a:rPr lang="en-US" sz="2400" dirty="0" smtClean="0">
                <a:solidFill>
                  <a:schemeClr val="tx1"/>
                </a:solidFill>
              </a:rPr>
              <a:t>This page is used to delete the account holder. By which that account holder can’t able to access the software in future. </a:t>
            </a:r>
            <a:endParaRPr lang="en-US" sz="2400" dirty="0">
              <a:solidFill>
                <a:schemeClr val="tx1"/>
              </a:solidFill>
            </a:endParaRPr>
          </a:p>
        </p:txBody>
      </p:sp>
      <p:sp>
        <p:nvSpPr>
          <p:cNvPr id="3" name="Subtitle 2"/>
          <p:cNvSpPr>
            <a:spLocks noGrp="1"/>
          </p:cNvSpPr>
          <p:nvPr>
            <p:ph type="subTitle" idx="1"/>
          </p:nvPr>
        </p:nvSpPr>
        <p:spPr>
          <a:xfrm>
            <a:off x="990600" y="6172200"/>
            <a:ext cx="7626096" cy="685800"/>
          </a:xfrm>
        </p:spPr>
        <p:txBody>
          <a:bodyPr>
            <a:normAutofit fontScale="77500" lnSpcReduction="20000"/>
          </a:bodyPr>
          <a:lstStyle/>
          <a:p>
            <a:pPr algn="l"/>
            <a:r>
              <a:rPr lang="en-US" b="1" dirty="0" smtClean="0">
                <a:solidFill>
                  <a:schemeClr val="bg1"/>
                </a:solidFill>
              </a:rPr>
              <a:t>Check Report: </a:t>
            </a:r>
            <a:r>
              <a:rPr lang="en-US" dirty="0" smtClean="0"/>
              <a:t>This page is used for making the report of all visitors who visit the college by selecting the from date to </a:t>
            </a:r>
            <a:r>
              <a:rPr lang="en-US" dirty="0" err="1" smtClean="0"/>
              <a:t>To</a:t>
            </a:r>
            <a:r>
              <a:rPr lang="en-US" dirty="0" smtClean="0"/>
              <a:t> date. </a:t>
            </a:r>
          </a:p>
        </p:txBody>
      </p:sp>
      <p:pic>
        <p:nvPicPr>
          <p:cNvPr id="4" name="Picture 3"/>
          <p:cNvPicPr/>
          <p:nvPr/>
        </p:nvPicPr>
        <p:blipFill>
          <a:blip r:embed="rId2" cstate="print"/>
          <a:stretch>
            <a:fillRect/>
          </a:stretch>
        </p:blipFill>
        <p:spPr>
          <a:xfrm>
            <a:off x="990600" y="685801"/>
            <a:ext cx="7467600" cy="2133600"/>
          </a:xfrm>
          <a:prstGeom prst="rect">
            <a:avLst/>
          </a:prstGeom>
        </p:spPr>
      </p:pic>
      <p:pic>
        <p:nvPicPr>
          <p:cNvPr id="5" name="Picture 4"/>
          <p:cNvPicPr/>
          <p:nvPr/>
        </p:nvPicPr>
        <p:blipFill>
          <a:blip r:embed="rId3" cstate="print"/>
          <a:stretch>
            <a:fillRect/>
          </a:stretch>
        </p:blipFill>
        <p:spPr>
          <a:xfrm>
            <a:off x="1066800" y="3886200"/>
            <a:ext cx="7391400" cy="2209800"/>
          </a:xfrm>
          <a:prstGeom prst="rect">
            <a:avLst/>
          </a:prstGeom>
        </p:spPr>
      </p:pic>
    </p:spTree>
  </p:cSld>
  <p:clrMapOvr>
    <a:masterClrMapping/>
  </p:clrMapOvr>
  <p:transition spd="med">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7851648" cy="838200"/>
          </a:xfrm>
        </p:spPr>
        <p:txBody>
          <a:bodyPr>
            <a:normAutofit fontScale="90000"/>
          </a:bodyPr>
          <a:lstStyle/>
          <a:p>
            <a:r>
              <a:rPr lang="en-US" dirty="0" smtClean="0"/>
              <a:t>Visitor Management System</a:t>
            </a:r>
            <a:endParaRPr lang="en-US" dirty="0"/>
          </a:p>
        </p:txBody>
      </p:sp>
      <p:sp>
        <p:nvSpPr>
          <p:cNvPr id="3" name="Subtitle 2"/>
          <p:cNvSpPr>
            <a:spLocks noGrp="1"/>
          </p:cNvSpPr>
          <p:nvPr>
            <p:ph type="subTitle" idx="1"/>
          </p:nvPr>
        </p:nvSpPr>
        <p:spPr>
          <a:xfrm>
            <a:off x="533400" y="2667000"/>
            <a:ext cx="8382000" cy="3657600"/>
          </a:xfrm>
        </p:spPr>
        <p:txBody>
          <a:bodyPr>
            <a:normAutofit/>
          </a:bodyPr>
          <a:lstStyle/>
          <a:p>
            <a:pPr algn="l"/>
            <a:r>
              <a:rPr lang="en-US" sz="2800" b="1" dirty="0" smtClean="0">
                <a:solidFill>
                  <a:schemeClr val="bg1"/>
                </a:solidFill>
              </a:rPr>
              <a:t>Submitted to:  </a:t>
            </a:r>
            <a:r>
              <a:rPr lang="en-US" dirty="0" smtClean="0"/>
              <a:t>			</a:t>
            </a:r>
            <a:r>
              <a:rPr lang="en-US" sz="2800" b="1" dirty="0" smtClean="0">
                <a:solidFill>
                  <a:schemeClr val="bg1"/>
                </a:solidFill>
              </a:rPr>
              <a:t>Submitted By:</a:t>
            </a:r>
          </a:p>
          <a:p>
            <a:pPr algn="l"/>
            <a:r>
              <a:rPr lang="en-US" dirty="0" smtClean="0"/>
              <a:t>HOD(CSE)				Karan </a:t>
            </a:r>
            <a:r>
              <a:rPr lang="en-US" dirty="0" err="1" smtClean="0"/>
              <a:t>Mahajan</a:t>
            </a:r>
            <a:r>
              <a:rPr lang="en-US" dirty="0" smtClean="0"/>
              <a:t>(1544657)</a:t>
            </a:r>
          </a:p>
          <a:p>
            <a:pPr algn="l"/>
            <a:r>
              <a:rPr lang="en-US" dirty="0" smtClean="0"/>
              <a:t>					</a:t>
            </a:r>
            <a:r>
              <a:rPr lang="en-US" dirty="0" err="1" smtClean="0"/>
              <a:t>Navjeet</a:t>
            </a:r>
            <a:r>
              <a:rPr lang="en-US" dirty="0" smtClean="0"/>
              <a:t> Singh(1600875)</a:t>
            </a:r>
          </a:p>
          <a:p>
            <a:pPr algn="l"/>
            <a:r>
              <a:rPr lang="en-US" dirty="0" smtClean="0"/>
              <a:t>					Sanjay Sharma(1544721)</a:t>
            </a:r>
          </a:p>
          <a:p>
            <a:pPr algn="l"/>
            <a:endParaRPr lang="en-US" dirty="0" smtClean="0"/>
          </a:p>
        </p:txBody>
      </p:sp>
    </p:spTree>
  </p:cSld>
  <p:clrMapOvr>
    <a:masterClrMapping/>
  </p:clrMapOvr>
  <p:transition spd="med">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7851648" cy="609600"/>
          </a:xfrm>
        </p:spPr>
        <p:txBody>
          <a:bodyPr>
            <a:normAutofit fontScale="90000"/>
          </a:bodyPr>
          <a:lstStyle/>
          <a:p>
            <a:endParaRPr lang="en-US" dirty="0"/>
          </a:p>
        </p:txBody>
      </p:sp>
      <p:sp>
        <p:nvSpPr>
          <p:cNvPr id="3" name="Subtitle 2"/>
          <p:cNvSpPr>
            <a:spLocks noGrp="1"/>
          </p:cNvSpPr>
          <p:nvPr>
            <p:ph type="subTitle" idx="1"/>
          </p:nvPr>
        </p:nvSpPr>
        <p:spPr/>
        <p:txBody>
          <a:bodyPr>
            <a:normAutofit/>
          </a:bodyPr>
          <a:lstStyle/>
          <a:p>
            <a:pPr algn="ctr"/>
            <a:r>
              <a:rPr lang="en-US" sz="8800" b="1" dirty="0" smtClean="0">
                <a:solidFill>
                  <a:srgbClr val="FFFF00"/>
                </a:solidFill>
              </a:rPr>
              <a:t>THANK  YOU</a:t>
            </a:r>
            <a:endParaRPr lang="en-US" sz="8800" b="1" dirty="0">
              <a:solidFill>
                <a:srgbClr val="FFFF00"/>
              </a:solidFill>
            </a:endParaRPr>
          </a:p>
        </p:txBody>
      </p:sp>
    </p:spTree>
  </p:cSld>
  <p:clrMapOvr>
    <a:masterClrMapping/>
  </p:clrMapOvr>
  <p:transition spd="med">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8600"/>
            <a:ext cx="7851648" cy="1828800"/>
          </a:xfrm>
        </p:spPr>
        <p:txBody>
          <a:bodyPr>
            <a:normAutofit/>
          </a:bodyPr>
          <a:lstStyle/>
          <a:p>
            <a:pPr algn="l"/>
            <a:r>
              <a:rPr lang="en-US" sz="4800" u="sng" dirty="0" smtClean="0">
                <a:solidFill>
                  <a:schemeClr val="bg1"/>
                </a:solidFill>
                <a:latin typeface="Times New Roman" pitchFamily="18" charset="0"/>
                <a:cs typeface="Times New Roman" pitchFamily="18" charset="0"/>
              </a:rPr>
              <a:t>Front </a:t>
            </a:r>
            <a:r>
              <a:rPr lang="en-US" sz="4800" u="sng" dirty="0" err="1" smtClean="0">
                <a:solidFill>
                  <a:schemeClr val="bg1"/>
                </a:solidFill>
                <a:latin typeface="Times New Roman" pitchFamily="18" charset="0"/>
                <a:cs typeface="Times New Roman" pitchFamily="18" charset="0"/>
              </a:rPr>
              <a:t>End:PHP</a:t>
            </a:r>
            <a:endParaRPr lang="en-US" sz="4800" dirty="0">
              <a:solidFill>
                <a:schemeClr val="bg1"/>
              </a:solidFill>
              <a:latin typeface="Times New Roman" pitchFamily="18" charset="0"/>
              <a:cs typeface="Times New Roman" pitchFamily="18" charset="0"/>
            </a:endParaRPr>
          </a:p>
        </p:txBody>
      </p:sp>
      <p:sp>
        <p:nvSpPr>
          <p:cNvPr id="3" name="Subtitle 2"/>
          <p:cNvSpPr>
            <a:spLocks noGrp="1"/>
          </p:cNvSpPr>
          <p:nvPr>
            <p:ph type="subTitle" idx="1"/>
          </p:nvPr>
        </p:nvSpPr>
        <p:spPr>
          <a:xfrm>
            <a:off x="0" y="2438400"/>
            <a:ext cx="9144000" cy="4648200"/>
          </a:xfrm>
        </p:spPr>
        <p:txBody>
          <a:bodyPr>
            <a:noAutofit/>
          </a:bodyPr>
          <a:lstStyle/>
          <a:p>
            <a:pPr algn="l"/>
            <a:r>
              <a:rPr lang="en-US" sz="2400" dirty="0" smtClean="0"/>
              <a:t>PHP development began in 1995 when </a:t>
            </a:r>
            <a:r>
              <a:rPr lang="en-US" sz="2400" dirty="0" err="1" smtClean="0"/>
              <a:t>Rasmus</a:t>
            </a:r>
            <a:r>
              <a:rPr lang="en-US" sz="2400" dirty="0" smtClean="0"/>
              <a:t> </a:t>
            </a:r>
            <a:r>
              <a:rPr lang="en-US" sz="2400" dirty="0" err="1" smtClean="0"/>
              <a:t>Lerdorf</a:t>
            </a:r>
            <a:r>
              <a:rPr lang="en-US" sz="2400" dirty="0" smtClean="0"/>
              <a:t> wrote several Common Gateway Interface (CGI) programs in C, which he used to maintain his personal homepage. He extended them to work with web forms and to communicate with databases, and called this implementation "Personal Home Page/Forms Interpreter" or PHP/FI.</a:t>
            </a:r>
          </a:p>
          <a:p>
            <a:pPr algn="l"/>
            <a:r>
              <a:rPr lang="en-US" sz="2400" dirty="0" smtClean="0"/>
              <a:t>PHP/FI could be used to build simple, dynamic web applications. To accelerate bug reporting and improve the code, </a:t>
            </a:r>
            <a:r>
              <a:rPr lang="en-US" sz="2400" dirty="0" err="1" smtClean="0"/>
              <a:t>Lerdorf</a:t>
            </a:r>
            <a:r>
              <a:rPr lang="en-US" sz="2400" dirty="0" smtClean="0"/>
              <a:t> initially announced the release of PHP/FI as "Personal Home Page Tools (PHP Tools) version 1.0" on the Usenet discussion group comp. </a:t>
            </a:r>
            <a:r>
              <a:rPr lang="en-US" sz="2400" dirty="0" err="1" smtClean="0"/>
              <a:t>infosystems</a:t>
            </a:r>
            <a:r>
              <a:rPr lang="en-US" sz="2400" dirty="0" smtClean="0"/>
              <a:t> .www.authoring.cgi on June 8, 1995.</a:t>
            </a: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14400"/>
            <a:ext cx="7851648" cy="1828800"/>
          </a:xfrm>
        </p:spPr>
        <p:txBody>
          <a:bodyPr>
            <a:normAutofit/>
          </a:bodyPr>
          <a:lstStyle/>
          <a:p>
            <a:pPr algn="l"/>
            <a:r>
              <a:rPr lang="en-US" sz="4800" u="sng" dirty="0" err="1" smtClean="0">
                <a:solidFill>
                  <a:schemeClr val="bg1"/>
                </a:solidFill>
                <a:latin typeface="Times New Roman" pitchFamily="18" charset="0"/>
                <a:cs typeface="Times New Roman" pitchFamily="18" charset="0"/>
              </a:rPr>
              <a:t>BackEnd:MySQL</a:t>
            </a:r>
            <a:r>
              <a:rPr lang="en-US" sz="4800" dirty="0" smtClean="0"/>
              <a:t/>
            </a:r>
            <a:br>
              <a:rPr lang="en-US" sz="4800" dirty="0" smtClean="0"/>
            </a:br>
            <a:endParaRPr lang="en-US" sz="4800" dirty="0"/>
          </a:p>
        </p:txBody>
      </p:sp>
      <p:sp>
        <p:nvSpPr>
          <p:cNvPr id="3" name="Subtitle 2"/>
          <p:cNvSpPr>
            <a:spLocks noGrp="1"/>
          </p:cNvSpPr>
          <p:nvPr>
            <p:ph type="subTitle" idx="1"/>
          </p:nvPr>
        </p:nvSpPr>
        <p:spPr>
          <a:xfrm>
            <a:off x="0" y="1981200"/>
            <a:ext cx="9144000" cy="4572000"/>
          </a:xfrm>
        </p:spPr>
        <p:txBody>
          <a:bodyPr>
            <a:normAutofit/>
          </a:bodyPr>
          <a:lstStyle/>
          <a:p>
            <a:r>
              <a:rPr lang="en-US" dirty="0" smtClean="0"/>
              <a:t> </a:t>
            </a:r>
          </a:p>
          <a:p>
            <a:pPr algn="l"/>
            <a:r>
              <a:rPr lang="en-US" sz="2400" dirty="0" err="1" smtClean="0"/>
              <a:t>MySQL</a:t>
            </a:r>
            <a:r>
              <a:rPr lang="en-US" sz="2400" dirty="0" smtClean="0"/>
              <a:t> is the world’s most widely used open-source relational database management system (RDBMS),and ships with no GUI tools to administer </a:t>
            </a:r>
            <a:r>
              <a:rPr lang="en-US" sz="2400" dirty="0" err="1" smtClean="0"/>
              <a:t>MySQL</a:t>
            </a:r>
            <a:r>
              <a:rPr lang="en-US" sz="2400" dirty="0" smtClean="0"/>
              <a:t> databases or manage data contained </a:t>
            </a:r>
            <a:r>
              <a:rPr lang="en-US" sz="2400" smtClean="0"/>
              <a:t>within </a:t>
            </a:r>
            <a:r>
              <a:rPr lang="en-US" sz="2400" smtClean="0"/>
              <a:t>the databases</a:t>
            </a:r>
            <a:r>
              <a:rPr lang="en-US" sz="2400" dirty="0" smtClean="0"/>
              <a:t>. Users may use the included command line tools, or use MySQL “front-ends”, desktop </a:t>
            </a:r>
            <a:r>
              <a:rPr lang="en-US" sz="2400" dirty="0" smtClean="0"/>
              <a:t>software and </a:t>
            </a:r>
            <a:r>
              <a:rPr lang="en-US" sz="2400" dirty="0" smtClean="0"/>
              <a:t>web applications that create and manage MySQL databases, build database structures, back up </a:t>
            </a:r>
            <a:r>
              <a:rPr lang="en-US" sz="2400" dirty="0" err="1" smtClean="0"/>
              <a:t>data,inspect</a:t>
            </a:r>
            <a:r>
              <a:rPr lang="en-US" sz="2400" dirty="0" smtClean="0"/>
              <a:t> status, and work with data records. The official set of </a:t>
            </a:r>
            <a:r>
              <a:rPr lang="en-US" sz="2400" dirty="0" err="1" smtClean="0"/>
              <a:t>MySQL</a:t>
            </a:r>
            <a:r>
              <a:rPr lang="en-US" sz="2400" dirty="0" smtClean="0"/>
              <a:t> front-end tools, </a:t>
            </a:r>
            <a:r>
              <a:rPr lang="en-US" sz="2400" dirty="0" err="1" smtClean="0"/>
              <a:t>MySQL</a:t>
            </a:r>
            <a:r>
              <a:rPr lang="en-US" sz="2400" dirty="0" smtClean="0"/>
              <a:t> Workbench is actively developed by Oracle, and is freely available for use.</a:t>
            </a:r>
          </a:p>
        </p:txBody>
      </p:sp>
    </p:spTree>
  </p:cSld>
  <p:clrMapOvr>
    <a:masterClrMapping/>
  </p:clrMapOvr>
  <p:transition spd="slow">
    <p:wheel spokes="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828800"/>
          </a:xfrm>
        </p:spPr>
        <p:txBody>
          <a:bodyPr>
            <a:normAutofit/>
          </a:bodyPr>
          <a:lstStyle/>
          <a:p>
            <a:pPr algn="l"/>
            <a:r>
              <a:rPr lang="en-US" sz="4400" u="sng" dirty="0" smtClean="0">
                <a:solidFill>
                  <a:schemeClr val="bg1"/>
                </a:solidFill>
                <a:effectLst/>
                <a:latin typeface="Times New Roman" pitchFamily="18" charset="0"/>
                <a:cs typeface="Times New Roman" pitchFamily="18" charset="0"/>
              </a:rPr>
              <a:t>What is Visitor Management System</a:t>
            </a:r>
            <a:endParaRPr lang="en-US" sz="4400" u="sng" dirty="0">
              <a:solidFill>
                <a:schemeClr val="bg1"/>
              </a:solidFill>
              <a:effectLst/>
              <a:latin typeface="Times New Roman" pitchFamily="18" charset="0"/>
              <a:cs typeface="Times New Roman" pitchFamily="18" charset="0"/>
            </a:endParaRPr>
          </a:p>
        </p:txBody>
      </p:sp>
      <p:sp>
        <p:nvSpPr>
          <p:cNvPr id="3" name="Subtitle 2"/>
          <p:cNvSpPr>
            <a:spLocks noGrp="1"/>
          </p:cNvSpPr>
          <p:nvPr>
            <p:ph type="subTitle" idx="1"/>
          </p:nvPr>
        </p:nvSpPr>
        <p:spPr>
          <a:xfrm>
            <a:off x="0" y="2362200"/>
            <a:ext cx="9144000" cy="4495800"/>
          </a:xfrm>
        </p:spPr>
        <p:txBody>
          <a:bodyPr>
            <a:noAutofit/>
          </a:bodyPr>
          <a:lstStyle/>
          <a:p>
            <a:pPr algn="l"/>
            <a:r>
              <a:rPr lang="en-US" sz="2800" dirty="0" smtClean="0"/>
              <a:t>Visitor Management </a:t>
            </a:r>
            <a:r>
              <a:rPr lang="en-US" sz="2800" dirty="0" smtClean="0"/>
              <a:t>System </a:t>
            </a:r>
            <a:r>
              <a:rPr lang="en-US" sz="2800" dirty="0" smtClean="0"/>
              <a:t>is Web software which </a:t>
            </a:r>
            <a:r>
              <a:rPr lang="en-US" sz="2800" dirty="0" smtClean="0"/>
              <a:t>is </a:t>
            </a:r>
            <a:r>
              <a:rPr lang="en-US" sz="2800" dirty="0" smtClean="0"/>
              <a:t>use to generate the passes for the visitors and for the </a:t>
            </a:r>
            <a:r>
              <a:rPr lang="en-US" sz="2800" dirty="0" err="1" smtClean="0"/>
              <a:t>labours</a:t>
            </a:r>
            <a:r>
              <a:rPr lang="en-US" sz="2800" dirty="0" smtClean="0"/>
              <a:t> . This software helps us to </a:t>
            </a:r>
            <a:r>
              <a:rPr lang="en-US" sz="2800" dirty="0" err="1" smtClean="0"/>
              <a:t>maintian</a:t>
            </a:r>
            <a:r>
              <a:rPr lang="en-US" sz="2800" dirty="0" smtClean="0"/>
              <a:t> </a:t>
            </a:r>
            <a:r>
              <a:rPr lang="en-US" sz="2800" dirty="0" smtClean="0"/>
              <a:t>the record of visitor </a:t>
            </a:r>
            <a:r>
              <a:rPr lang="en-US" sz="2800" dirty="0" err="1" smtClean="0"/>
              <a:t>visted</a:t>
            </a:r>
            <a:r>
              <a:rPr lang="en-US" sz="2800" dirty="0" smtClean="0"/>
              <a:t> to the company as well as to maintain the records of the </a:t>
            </a:r>
            <a:r>
              <a:rPr lang="en-US" sz="2800" dirty="0" err="1" smtClean="0"/>
              <a:t>labour</a:t>
            </a:r>
            <a:r>
              <a:rPr lang="en-US" sz="2800" dirty="0" smtClean="0"/>
              <a:t> ,vendor ,and contractor. which is made for the tourist ,Maintaining paper record is not possible so it is advance way to maintain both record as well integrity in security</a:t>
            </a:r>
            <a:r>
              <a:rPr lang="en-US" sz="2800" dirty="0" smtClean="0"/>
              <a:t>. This </a:t>
            </a:r>
            <a:r>
              <a:rPr lang="en-US" sz="2800" dirty="0" smtClean="0"/>
              <a:t>software can be used by schools ,colleges.</a:t>
            </a:r>
          </a:p>
        </p:txBody>
      </p:sp>
    </p:spTree>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43000"/>
            <a:ext cx="7851648" cy="1828800"/>
          </a:xfrm>
        </p:spPr>
        <p:txBody>
          <a:bodyPr/>
          <a:lstStyle/>
          <a:p>
            <a:pPr algn="l"/>
            <a:r>
              <a:rPr lang="en-US" sz="4800" u="sng" dirty="0" smtClean="0">
                <a:solidFill>
                  <a:schemeClr val="bg1"/>
                </a:solidFill>
                <a:latin typeface="Times New Roman" pitchFamily="18" charset="0"/>
                <a:cs typeface="Times New Roman" pitchFamily="18" charset="0"/>
              </a:rPr>
              <a:t>FEATURES OF VMS</a:t>
            </a:r>
            <a:r>
              <a:rPr lang="en-US" sz="5400" dirty="0" smtClean="0">
                <a:solidFill>
                  <a:schemeClr val="bg1"/>
                </a:solidFill>
                <a:latin typeface="Times New Roman" pitchFamily="18" charset="0"/>
                <a:cs typeface="Times New Roman" pitchFamily="18" charset="0"/>
              </a:rPr>
              <a:t/>
            </a:r>
            <a:br>
              <a:rPr lang="en-US" sz="5400" dirty="0" smtClean="0">
                <a:solidFill>
                  <a:schemeClr val="bg1"/>
                </a:solidFill>
                <a:latin typeface="Times New Roman" pitchFamily="18" charset="0"/>
                <a:cs typeface="Times New Roman" pitchFamily="18" charset="0"/>
              </a:rPr>
            </a:br>
            <a:endParaRPr lang="en-US" sz="5400" dirty="0">
              <a:solidFill>
                <a:schemeClr val="bg1"/>
              </a:solidFill>
              <a:latin typeface="Times New Roman" pitchFamily="18" charset="0"/>
              <a:cs typeface="Times New Roman" pitchFamily="18" charset="0"/>
            </a:endParaRPr>
          </a:p>
        </p:txBody>
      </p:sp>
      <p:sp>
        <p:nvSpPr>
          <p:cNvPr id="3" name="Subtitle 2"/>
          <p:cNvSpPr>
            <a:spLocks noGrp="1"/>
          </p:cNvSpPr>
          <p:nvPr>
            <p:ph type="subTitle" idx="1"/>
          </p:nvPr>
        </p:nvSpPr>
        <p:spPr>
          <a:xfrm>
            <a:off x="0" y="2895600"/>
            <a:ext cx="7854696" cy="2667000"/>
          </a:xfrm>
        </p:spPr>
        <p:txBody>
          <a:bodyPr>
            <a:normAutofit fontScale="25000" lnSpcReduction="20000"/>
          </a:bodyPr>
          <a:lstStyle/>
          <a:p>
            <a:pPr algn="l"/>
            <a:r>
              <a:rPr lang="en-US" sz="11200" dirty="0" smtClean="0"/>
              <a:t>• Create a strong database</a:t>
            </a:r>
          </a:p>
          <a:p>
            <a:pPr algn="l"/>
            <a:r>
              <a:rPr lang="en-US" sz="11200" dirty="0" smtClean="0"/>
              <a:t>• Helps in security</a:t>
            </a:r>
          </a:p>
          <a:p>
            <a:pPr algn="l"/>
            <a:r>
              <a:rPr lang="en-US" sz="11200" dirty="0" smtClean="0"/>
              <a:t>• New method of login</a:t>
            </a:r>
          </a:p>
          <a:p>
            <a:pPr algn="l"/>
            <a:r>
              <a:rPr lang="en-US" sz="11200" dirty="0" smtClean="0"/>
              <a:t>• Past records can be found easily</a:t>
            </a:r>
          </a:p>
          <a:p>
            <a:pPr algn="l"/>
            <a:r>
              <a:rPr lang="en-US" sz="11200" dirty="0" smtClean="0"/>
              <a:t>• Data integrity</a:t>
            </a:r>
          </a:p>
          <a:p>
            <a:pPr algn="l"/>
            <a:r>
              <a:rPr lang="en-US" sz="11200" dirty="0" smtClean="0"/>
              <a:t>• Easy to have client Data</a:t>
            </a:r>
          </a:p>
          <a:p>
            <a:pPr algn="l"/>
            <a:endParaRPr lang="en-US" dirty="0"/>
          </a:p>
        </p:txBody>
      </p:sp>
    </p:spTree>
  </p:cSld>
  <p:clrMapOvr>
    <a:masterClrMapping/>
  </p:clrMapOvr>
  <p:transition spd="slow">
    <p:circl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00"/>
            <a:ext cx="7851648" cy="1828800"/>
          </a:xfrm>
        </p:spPr>
        <p:txBody>
          <a:bodyPr/>
          <a:lstStyle/>
          <a:p>
            <a:pPr algn="l"/>
            <a:r>
              <a:rPr lang="en-US" sz="4800" u="sng" dirty="0" smtClean="0">
                <a:solidFill>
                  <a:schemeClr val="bg1"/>
                </a:solidFill>
                <a:latin typeface="Times New Roman" pitchFamily="18" charset="0"/>
                <a:cs typeface="Times New Roman" pitchFamily="18" charset="0"/>
              </a:rPr>
              <a:t>Hardware Requirements</a:t>
            </a:r>
            <a:r>
              <a:rPr lang="en-US" sz="5400" dirty="0" smtClean="0">
                <a:solidFill>
                  <a:schemeClr val="bg1"/>
                </a:solidFill>
                <a:latin typeface="Times New Roman" pitchFamily="18" charset="0"/>
                <a:cs typeface="Times New Roman" pitchFamily="18" charset="0"/>
              </a:rPr>
              <a:t/>
            </a:r>
            <a:br>
              <a:rPr lang="en-US" sz="5400" dirty="0" smtClean="0">
                <a:solidFill>
                  <a:schemeClr val="bg1"/>
                </a:solidFill>
                <a:latin typeface="Times New Roman" pitchFamily="18" charset="0"/>
                <a:cs typeface="Times New Roman" pitchFamily="18" charset="0"/>
              </a:rPr>
            </a:br>
            <a:endParaRPr lang="en-US" sz="5400" dirty="0">
              <a:solidFill>
                <a:schemeClr val="bg1"/>
              </a:solidFill>
              <a:latin typeface="Times New Roman" pitchFamily="18" charset="0"/>
              <a:cs typeface="Times New Roman" pitchFamily="18" charset="0"/>
            </a:endParaRPr>
          </a:p>
        </p:txBody>
      </p:sp>
      <p:sp>
        <p:nvSpPr>
          <p:cNvPr id="3" name="Subtitle 2"/>
          <p:cNvSpPr>
            <a:spLocks noGrp="1"/>
          </p:cNvSpPr>
          <p:nvPr>
            <p:ph type="subTitle" idx="1"/>
          </p:nvPr>
        </p:nvSpPr>
        <p:spPr>
          <a:xfrm>
            <a:off x="0" y="2057400"/>
            <a:ext cx="9144000" cy="4495800"/>
          </a:xfrm>
        </p:spPr>
        <p:txBody>
          <a:bodyPr>
            <a:normAutofit/>
          </a:bodyPr>
          <a:lstStyle/>
          <a:p>
            <a:pPr>
              <a:buFont typeface="Arial" pitchFamily="34" charset="0"/>
              <a:buChar char="•"/>
            </a:pPr>
            <a:endParaRPr lang="en-US" dirty="0" smtClean="0"/>
          </a:p>
          <a:p>
            <a:pPr algn="l">
              <a:buFont typeface="Arial" pitchFamily="34" charset="0"/>
              <a:buChar char="•"/>
            </a:pPr>
            <a:r>
              <a:rPr lang="en-US" sz="2800" dirty="0" smtClean="0"/>
              <a:t>Processor</a:t>
            </a:r>
          </a:p>
          <a:p>
            <a:pPr algn="l">
              <a:buFont typeface="Arial" pitchFamily="34" charset="0"/>
              <a:buChar char="•"/>
            </a:pPr>
            <a:r>
              <a:rPr lang="en-US" sz="2800" dirty="0" smtClean="0"/>
              <a:t>Intel(R) Core  i3 CPU </a:t>
            </a:r>
          </a:p>
          <a:p>
            <a:pPr algn="l">
              <a:buFont typeface="Arial" pitchFamily="34" charset="0"/>
              <a:buChar char="•"/>
            </a:pPr>
            <a:r>
              <a:rPr lang="en-US" sz="2800" dirty="0" smtClean="0"/>
              <a:t>Memory 4.00 GB</a:t>
            </a:r>
          </a:p>
          <a:p>
            <a:pPr algn="l">
              <a:buFont typeface="Arial" pitchFamily="34" charset="0"/>
              <a:buChar char="•"/>
            </a:pPr>
            <a:r>
              <a:rPr lang="en-US" sz="2800" dirty="0" smtClean="0"/>
              <a:t>Free Disk Space 512 MB(including 200 … for DBMS)</a:t>
            </a:r>
          </a:p>
          <a:p>
            <a:pPr algn="l">
              <a:buFont typeface="Arial" pitchFamily="34" charset="0"/>
              <a:buChar char="•"/>
            </a:pPr>
            <a:r>
              <a:rPr lang="en-US" sz="2800" dirty="0" smtClean="0"/>
              <a:t>Display 800*600 colors(1024*768 High color-16 bit Recommended)</a:t>
            </a:r>
          </a:p>
        </p:txBody>
      </p:sp>
    </p:spTree>
  </p:cSld>
  <p:clrMapOvr>
    <a:masterClrMapping/>
  </p:clrMapOvr>
  <p:transition spd="slow">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8600"/>
            <a:ext cx="7851648" cy="1828800"/>
          </a:xfrm>
        </p:spPr>
        <p:txBody>
          <a:bodyPr>
            <a:normAutofit/>
          </a:bodyPr>
          <a:lstStyle/>
          <a:p>
            <a:pPr algn="l"/>
            <a:r>
              <a:rPr lang="en-US" sz="4400" u="sng" dirty="0" smtClean="0">
                <a:solidFill>
                  <a:schemeClr val="bg1"/>
                </a:solidFill>
                <a:latin typeface="Times New Roman" pitchFamily="18" charset="0"/>
                <a:cs typeface="Times New Roman" pitchFamily="18" charset="0"/>
              </a:rPr>
              <a:t>Software Requirements </a:t>
            </a:r>
          </a:p>
        </p:txBody>
      </p:sp>
      <p:sp>
        <p:nvSpPr>
          <p:cNvPr id="3" name="Subtitle 2"/>
          <p:cNvSpPr>
            <a:spLocks noGrp="1"/>
          </p:cNvSpPr>
          <p:nvPr>
            <p:ph type="subTitle" idx="1"/>
          </p:nvPr>
        </p:nvSpPr>
        <p:spPr>
          <a:xfrm>
            <a:off x="0" y="2438400"/>
            <a:ext cx="9144000" cy="3733800"/>
          </a:xfrm>
        </p:spPr>
        <p:txBody>
          <a:bodyPr>
            <a:normAutofit/>
          </a:bodyPr>
          <a:lstStyle/>
          <a:p>
            <a:pPr algn="l">
              <a:buFont typeface="Arial" pitchFamily="34" charset="0"/>
              <a:buChar char="•"/>
            </a:pPr>
            <a:r>
              <a:rPr lang="en-US" sz="2800" dirty="0" smtClean="0"/>
              <a:t>Operating System Windows 7</a:t>
            </a:r>
          </a:p>
          <a:p>
            <a:pPr algn="l">
              <a:buFont typeface="Arial" pitchFamily="34" charset="0"/>
              <a:buChar char="•"/>
            </a:pPr>
            <a:r>
              <a:rPr lang="en-US" sz="2800" dirty="0" smtClean="0"/>
              <a:t>Client Side System HTML5,CSS</a:t>
            </a:r>
          </a:p>
          <a:p>
            <a:pPr algn="l">
              <a:buFont typeface="Arial" pitchFamily="34" charset="0"/>
              <a:buChar char="•"/>
            </a:pPr>
            <a:r>
              <a:rPr lang="en-US" sz="2800" dirty="0" smtClean="0"/>
              <a:t>Programming Language PHP</a:t>
            </a:r>
          </a:p>
          <a:p>
            <a:endParaRPr lang="en-US" dirty="0"/>
          </a:p>
        </p:txBody>
      </p:sp>
    </p:spTree>
  </p:cSld>
  <p:clrMapOvr>
    <a:masterClrMapping/>
  </p:clrMapOvr>
  <p:transition spd="slow">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0"/>
            <a:ext cx="7851648" cy="914400"/>
          </a:xfrm>
        </p:spPr>
        <p:txBody>
          <a:bodyPr>
            <a:normAutofit/>
          </a:bodyPr>
          <a:lstStyle/>
          <a:p>
            <a:pPr algn="ctr"/>
            <a:r>
              <a:rPr lang="en-US" sz="4800" u="sng" dirty="0" smtClean="0">
                <a:solidFill>
                  <a:schemeClr val="bg1"/>
                </a:solidFill>
                <a:latin typeface="Times New Roman" pitchFamily="18" charset="0"/>
                <a:cs typeface="Times New Roman" pitchFamily="18" charset="0"/>
              </a:rPr>
              <a:t>DATABASE</a:t>
            </a:r>
            <a:endParaRPr lang="en-US" sz="4800" u="sng" dirty="0">
              <a:solidFill>
                <a:schemeClr val="bg1"/>
              </a:solidFill>
              <a:latin typeface="Times New Roman" pitchFamily="18" charset="0"/>
              <a:cs typeface="Times New Roman" pitchFamily="18" charset="0"/>
            </a:endParaRPr>
          </a:p>
        </p:txBody>
      </p:sp>
      <p:sp>
        <p:nvSpPr>
          <p:cNvPr id="3" name="Subtitle 2"/>
          <p:cNvSpPr>
            <a:spLocks noGrp="1"/>
          </p:cNvSpPr>
          <p:nvPr>
            <p:ph type="subTitle" idx="1"/>
          </p:nvPr>
        </p:nvSpPr>
        <p:spPr>
          <a:xfrm>
            <a:off x="838200" y="3505200"/>
            <a:ext cx="7391400" cy="3352800"/>
          </a:xfrm>
        </p:spPr>
        <p:txBody>
          <a:bodyPr/>
          <a:lstStyle/>
          <a:p>
            <a:pPr algn="ctr"/>
            <a:r>
              <a:rPr lang="en-US" b="1" dirty="0" smtClean="0">
                <a:solidFill>
                  <a:schemeClr val="bg1"/>
                </a:solidFill>
              </a:rPr>
              <a:t>Project Tables</a:t>
            </a:r>
          </a:p>
          <a:p>
            <a:pPr algn="ctr"/>
            <a:endParaRPr lang="en-US" b="1" dirty="0" smtClean="0">
              <a:solidFill>
                <a:schemeClr val="bg1"/>
              </a:solidFill>
            </a:endParaRPr>
          </a:p>
          <a:p>
            <a:pPr algn="ctr"/>
            <a:endParaRPr lang="en-US" b="1" dirty="0" smtClean="0">
              <a:solidFill>
                <a:schemeClr val="bg1"/>
              </a:solidFill>
            </a:endParaRPr>
          </a:p>
          <a:p>
            <a:pPr algn="ctr"/>
            <a:endParaRPr lang="en-US" b="1" dirty="0" smtClean="0">
              <a:solidFill>
                <a:schemeClr val="bg1"/>
              </a:solidFill>
            </a:endParaRPr>
          </a:p>
          <a:p>
            <a:pPr algn="ctr"/>
            <a:endParaRPr lang="en-US" b="1" dirty="0" smtClean="0">
              <a:solidFill>
                <a:schemeClr val="bg1"/>
              </a:solidFill>
            </a:endParaRPr>
          </a:p>
          <a:p>
            <a:pPr algn="ctr"/>
            <a:r>
              <a:rPr lang="en-US" b="1" dirty="0" smtClean="0">
                <a:solidFill>
                  <a:schemeClr val="bg1"/>
                </a:solidFill>
              </a:rPr>
              <a:t>Department Table</a:t>
            </a:r>
            <a:endParaRPr lang="en-US" b="1" dirty="0">
              <a:solidFill>
                <a:schemeClr val="bg1"/>
              </a:solidFill>
            </a:endParaRPr>
          </a:p>
        </p:txBody>
      </p:sp>
      <p:pic>
        <p:nvPicPr>
          <p:cNvPr id="4" name="Picture 3"/>
          <p:cNvPicPr/>
          <p:nvPr/>
        </p:nvPicPr>
        <p:blipFill>
          <a:blip r:embed="rId2" cstate="print"/>
          <a:stretch>
            <a:fillRect/>
          </a:stretch>
        </p:blipFill>
        <p:spPr>
          <a:xfrm>
            <a:off x="762000" y="1219200"/>
            <a:ext cx="7696200" cy="2286000"/>
          </a:xfrm>
          <a:prstGeom prst="rect">
            <a:avLst/>
          </a:prstGeom>
        </p:spPr>
      </p:pic>
      <p:pic>
        <p:nvPicPr>
          <p:cNvPr id="8" name="Picture 7"/>
          <p:cNvPicPr/>
          <p:nvPr/>
        </p:nvPicPr>
        <p:blipFill>
          <a:blip r:embed="rId3" cstate="print"/>
          <a:stretch>
            <a:fillRect/>
          </a:stretch>
        </p:blipFill>
        <p:spPr>
          <a:xfrm>
            <a:off x="914400" y="4343400"/>
            <a:ext cx="7467600" cy="1447800"/>
          </a:xfrm>
          <a:prstGeom prst="rect">
            <a:avLst/>
          </a:prstGeom>
        </p:spPr>
      </p:pic>
    </p:spTree>
  </p:cSld>
  <p:clrMapOvr>
    <a:masterClrMapping/>
  </p:clrMapOvr>
  <p:transition spd="slow">
    <p:diamon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121</TotalTime>
  <Words>752</Words>
  <Application>Microsoft Office PowerPoint</Application>
  <PresentationFormat>On-screen Show (4:3)</PresentationFormat>
  <Paragraphs>69</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Flow</vt:lpstr>
      <vt:lpstr>PowerPoint Presentation</vt:lpstr>
      <vt:lpstr>About the Institute</vt:lpstr>
      <vt:lpstr>Front End:PHP</vt:lpstr>
      <vt:lpstr>BackEnd:MySQL </vt:lpstr>
      <vt:lpstr>What is Visitor Management System</vt:lpstr>
      <vt:lpstr>FEATURES OF VMS </vt:lpstr>
      <vt:lpstr>Hardware Requirements </vt:lpstr>
      <vt:lpstr>Software Requirements </vt:lpstr>
      <vt:lpstr>DATABASE</vt:lpstr>
      <vt:lpstr>Employee Table</vt:lpstr>
      <vt:lpstr>Login Table</vt:lpstr>
      <vt:lpstr>SNAPSHOTS</vt:lpstr>
      <vt:lpstr>Guard Page: This page is the Guard page where Guard can do different jobs like Create pass, Check out etc.</vt:lpstr>
      <vt:lpstr>PowerPoint Presentation</vt:lpstr>
      <vt:lpstr>Check Out: This is the check out page for visitor. Just by enter the phone number leaving time is automatically update.</vt:lpstr>
      <vt:lpstr>Admin Screen: This type dashboard is visible for the admin user. Where he can directly view the total visitors, total department and total employees in the college and can check employee details, visitors details and logins users.</vt:lpstr>
      <vt:lpstr>View Employee: This page will display the list of all employees in the college. </vt:lpstr>
      <vt:lpstr>Delete Employee: In this page admin can delete the account of employees.</vt:lpstr>
      <vt:lpstr>Display Department: This page display the details of all department in the college. </vt:lpstr>
      <vt:lpstr>Insert Admin: We can use this page for login users. By getting an username and password guard and admin can access their account. </vt:lpstr>
      <vt:lpstr>Delete Admin User: This page is used to delete the account holder. By which that account holder can’t able to access the software in future. </vt:lpstr>
      <vt:lpstr>Visitor Management System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Sanjay</dc:creator>
  <cp:lastModifiedBy>Sanjay Sharma</cp:lastModifiedBy>
  <cp:revision>27</cp:revision>
  <dcterms:created xsi:type="dcterms:W3CDTF">2017-07-13T14:06:29Z</dcterms:created>
  <dcterms:modified xsi:type="dcterms:W3CDTF">2017-07-13T06:18:17Z</dcterms:modified>
</cp:coreProperties>
</file>